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0B7C3-1D68-4151-ACD4-7A217EFF7856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190D6887-B0C1-4318-AF0E-B6826AF031D4}">
      <dgm:prSet/>
      <dgm:spPr/>
      <dgm:t>
        <a:bodyPr/>
        <a:lstStyle/>
        <a:p>
          <a:pPr rtl="0"/>
          <a:r>
            <a:rPr lang="es-CO" dirty="0" smtClean="0"/>
            <a:t>Taller 1</a:t>
          </a:r>
          <a:endParaRPr lang="en-US" dirty="0"/>
        </a:p>
      </dgm:t>
    </dgm:pt>
    <dgm:pt modelId="{B504F27D-9FDA-4491-A037-9FBF345E3041}" type="parTrans" cxnId="{A97158F7-B664-4AE1-AACE-7C4214D353AA}">
      <dgm:prSet/>
      <dgm:spPr/>
      <dgm:t>
        <a:bodyPr/>
        <a:lstStyle/>
        <a:p>
          <a:endParaRPr lang="en-US"/>
        </a:p>
      </dgm:t>
    </dgm:pt>
    <dgm:pt modelId="{A7D3253C-3D4F-4E17-AA6D-645DFB61A8BA}" type="sibTrans" cxnId="{A97158F7-B664-4AE1-AACE-7C4214D353AA}">
      <dgm:prSet/>
      <dgm:spPr/>
      <dgm:t>
        <a:bodyPr/>
        <a:lstStyle/>
        <a:p>
          <a:endParaRPr lang="en-US"/>
        </a:p>
      </dgm:t>
    </dgm:pt>
    <dgm:pt modelId="{08549417-AEDE-47A7-A496-BFF210B06A4D}" type="pres">
      <dgm:prSet presAssocID="{4870B7C3-1D68-4151-ACD4-7A217EFF7856}" presName="linear" presStyleCnt="0">
        <dgm:presLayoutVars>
          <dgm:animLvl val="lvl"/>
          <dgm:resizeHandles val="exact"/>
        </dgm:presLayoutVars>
      </dgm:prSet>
      <dgm:spPr/>
    </dgm:pt>
    <dgm:pt modelId="{309A9BAE-AC5A-4E40-BD77-3B4D4F4189D8}" type="pres">
      <dgm:prSet presAssocID="{190D6887-B0C1-4318-AF0E-B6826AF031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158F7-B664-4AE1-AACE-7C4214D353AA}" srcId="{4870B7C3-1D68-4151-ACD4-7A217EFF7856}" destId="{190D6887-B0C1-4318-AF0E-B6826AF031D4}" srcOrd="0" destOrd="0" parTransId="{B504F27D-9FDA-4491-A037-9FBF345E3041}" sibTransId="{A7D3253C-3D4F-4E17-AA6D-645DFB61A8BA}"/>
    <dgm:cxn modelId="{DB0C1208-E8A1-4015-AAC6-EEC8078407D2}" type="presOf" srcId="{190D6887-B0C1-4318-AF0E-B6826AF031D4}" destId="{309A9BAE-AC5A-4E40-BD77-3B4D4F4189D8}" srcOrd="0" destOrd="0" presId="urn:microsoft.com/office/officeart/2005/8/layout/vList2"/>
    <dgm:cxn modelId="{A06CBDD8-B76B-47AB-8584-A7C77F058C68}" type="presOf" srcId="{4870B7C3-1D68-4151-ACD4-7A217EFF7856}" destId="{08549417-AEDE-47A7-A496-BFF210B06A4D}" srcOrd="0" destOrd="0" presId="urn:microsoft.com/office/officeart/2005/8/layout/vList2"/>
    <dgm:cxn modelId="{28C00F48-9606-411C-A780-C60F96C57292}" type="presParOf" srcId="{08549417-AEDE-47A7-A496-BFF210B06A4D}" destId="{309A9BAE-AC5A-4E40-BD77-3B4D4F41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0B7C3-1D68-4151-ACD4-7A217EFF7856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90D6887-B0C1-4318-AF0E-B6826AF031D4}">
      <dgm:prSet/>
      <dgm:spPr/>
      <dgm:t>
        <a:bodyPr/>
        <a:lstStyle/>
        <a:p>
          <a:pPr rtl="0"/>
          <a:r>
            <a:rPr lang="es-CO" dirty="0" smtClean="0"/>
            <a:t>Taller 2</a:t>
          </a:r>
          <a:endParaRPr lang="en-US" dirty="0"/>
        </a:p>
      </dgm:t>
    </dgm:pt>
    <dgm:pt modelId="{B504F27D-9FDA-4491-A037-9FBF345E3041}" type="parTrans" cxnId="{A97158F7-B664-4AE1-AACE-7C4214D353AA}">
      <dgm:prSet/>
      <dgm:spPr/>
      <dgm:t>
        <a:bodyPr/>
        <a:lstStyle/>
        <a:p>
          <a:endParaRPr lang="en-US"/>
        </a:p>
      </dgm:t>
    </dgm:pt>
    <dgm:pt modelId="{A7D3253C-3D4F-4E17-AA6D-645DFB61A8BA}" type="sibTrans" cxnId="{A97158F7-B664-4AE1-AACE-7C4214D353AA}">
      <dgm:prSet/>
      <dgm:spPr/>
      <dgm:t>
        <a:bodyPr/>
        <a:lstStyle/>
        <a:p>
          <a:endParaRPr lang="en-US"/>
        </a:p>
      </dgm:t>
    </dgm:pt>
    <dgm:pt modelId="{08549417-AEDE-47A7-A496-BFF210B06A4D}" type="pres">
      <dgm:prSet presAssocID="{4870B7C3-1D68-4151-ACD4-7A217EFF7856}" presName="linear" presStyleCnt="0">
        <dgm:presLayoutVars>
          <dgm:animLvl val="lvl"/>
          <dgm:resizeHandles val="exact"/>
        </dgm:presLayoutVars>
      </dgm:prSet>
      <dgm:spPr/>
    </dgm:pt>
    <dgm:pt modelId="{309A9BAE-AC5A-4E40-BD77-3B4D4F4189D8}" type="pres">
      <dgm:prSet presAssocID="{190D6887-B0C1-4318-AF0E-B6826AF031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158F7-B664-4AE1-AACE-7C4214D353AA}" srcId="{4870B7C3-1D68-4151-ACD4-7A217EFF7856}" destId="{190D6887-B0C1-4318-AF0E-B6826AF031D4}" srcOrd="0" destOrd="0" parTransId="{B504F27D-9FDA-4491-A037-9FBF345E3041}" sibTransId="{A7D3253C-3D4F-4E17-AA6D-645DFB61A8BA}"/>
    <dgm:cxn modelId="{F3B72FFE-73E6-471A-AD7D-42F0B9EC9686}" type="presOf" srcId="{4870B7C3-1D68-4151-ACD4-7A217EFF7856}" destId="{08549417-AEDE-47A7-A496-BFF210B06A4D}" srcOrd="0" destOrd="0" presId="urn:microsoft.com/office/officeart/2005/8/layout/vList2"/>
    <dgm:cxn modelId="{E0A7434C-8907-494B-9A08-F194BBBB637A}" type="presOf" srcId="{190D6887-B0C1-4318-AF0E-B6826AF031D4}" destId="{309A9BAE-AC5A-4E40-BD77-3B4D4F4189D8}" srcOrd="0" destOrd="0" presId="urn:microsoft.com/office/officeart/2005/8/layout/vList2"/>
    <dgm:cxn modelId="{C6D1B04C-5AF0-4AA3-8ED9-59980BE5990F}" type="presParOf" srcId="{08549417-AEDE-47A7-A496-BFF210B06A4D}" destId="{309A9BAE-AC5A-4E40-BD77-3B4D4F41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70B7C3-1D68-4151-ACD4-7A217EFF7856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90D6887-B0C1-4318-AF0E-B6826AF031D4}">
      <dgm:prSet/>
      <dgm:spPr/>
      <dgm:t>
        <a:bodyPr/>
        <a:lstStyle/>
        <a:p>
          <a:pPr rtl="0"/>
          <a:r>
            <a:rPr lang="es-CO" dirty="0" smtClean="0"/>
            <a:t>Taller 3</a:t>
          </a:r>
          <a:endParaRPr lang="en-US" dirty="0"/>
        </a:p>
      </dgm:t>
    </dgm:pt>
    <dgm:pt modelId="{B504F27D-9FDA-4491-A037-9FBF345E3041}" type="parTrans" cxnId="{A97158F7-B664-4AE1-AACE-7C4214D353AA}">
      <dgm:prSet/>
      <dgm:spPr/>
      <dgm:t>
        <a:bodyPr/>
        <a:lstStyle/>
        <a:p>
          <a:endParaRPr lang="en-US"/>
        </a:p>
      </dgm:t>
    </dgm:pt>
    <dgm:pt modelId="{A7D3253C-3D4F-4E17-AA6D-645DFB61A8BA}" type="sibTrans" cxnId="{A97158F7-B664-4AE1-AACE-7C4214D353AA}">
      <dgm:prSet/>
      <dgm:spPr/>
      <dgm:t>
        <a:bodyPr/>
        <a:lstStyle/>
        <a:p>
          <a:endParaRPr lang="en-US"/>
        </a:p>
      </dgm:t>
    </dgm:pt>
    <dgm:pt modelId="{08549417-AEDE-47A7-A496-BFF210B06A4D}" type="pres">
      <dgm:prSet presAssocID="{4870B7C3-1D68-4151-ACD4-7A217EFF7856}" presName="linear" presStyleCnt="0">
        <dgm:presLayoutVars>
          <dgm:animLvl val="lvl"/>
          <dgm:resizeHandles val="exact"/>
        </dgm:presLayoutVars>
      </dgm:prSet>
      <dgm:spPr/>
    </dgm:pt>
    <dgm:pt modelId="{309A9BAE-AC5A-4E40-BD77-3B4D4F4189D8}" type="pres">
      <dgm:prSet presAssocID="{190D6887-B0C1-4318-AF0E-B6826AF031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158F7-B664-4AE1-AACE-7C4214D353AA}" srcId="{4870B7C3-1D68-4151-ACD4-7A217EFF7856}" destId="{190D6887-B0C1-4318-AF0E-B6826AF031D4}" srcOrd="0" destOrd="0" parTransId="{B504F27D-9FDA-4491-A037-9FBF345E3041}" sibTransId="{A7D3253C-3D4F-4E17-AA6D-645DFB61A8BA}"/>
    <dgm:cxn modelId="{A0415224-AFAA-464A-9FBA-B8592866C707}" type="presOf" srcId="{4870B7C3-1D68-4151-ACD4-7A217EFF7856}" destId="{08549417-AEDE-47A7-A496-BFF210B06A4D}" srcOrd="0" destOrd="0" presId="urn:microsoft.com/office/officeart/2005/8/layout/vList2"/>
    <dgm:cxn modelId="{23A30F52-A3E3-4275-A8BD-84FD20D2EC8B}" type="presOf" srcId="{190D6887-B0C1-4318-AF0E-B6826AF031D4}" destId="{309A9BAE-AC5A-4E40-BD77-3B4D4F4189D8}" srcOrd="0" destOrd="0" presId="urn:microsoft.com/office/officeart/2005/8/layout/vList2"/>
    <dgm:cxn modelId="{5B3C4F76-CF4D-4198-8DAB-26005026E8EA}" type="presParOf" srcId="{08549417-AEDE-47A7-A496-BFF210B06A4D}" destId="{309A9BAE-AC5A-4E40-BD77-3B4D4F41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70B7C3-1D68-4151-ACD4-7A217EFF7856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90D6887-B0C1-4318-AF0E-B6826AF031D4}">
      <dgm:prSet/>
      <dgm:spPr/>
      <dgm:t>
        <a:bodyPr/>
        <a:lstStyle/>
        <a:p>
          <a:pPr rtl="0"/>
          <a:r>
            <a:rPr lang="es-CO" b="1" dirty="0" smtClean="0"/>
            <a:t>Taller 4</a:t>
          </a:r>
          <a:endParaRPr lang="en-US" b="1" dirty="0"/>
        </a:p>
      </dgm:t>
    </dgm:pt>
    <dgm:pt modelId="{B504F27D-9FDA-4491-A037-9FBF345E3041}" type="parTrans" cxnId="{A97158F7-B664-4AE1-AACE-7C4214D353AA}">
      <dgm:prSet/>
      <dgm:spPr/>
      <dgm:t>
        <a:bodyPr/>
        <a:lstStyle/>
        <a:p>
          <a:endParaRPr lang="en-US"/>
        </a:p>
      </dgm:t>
    </dgm:pt>
    <dgm:pt modelId="{A7D3253C-3D4F-4E17-AA6D-645DFB61A8BA}" type="sibTrans" cxnId="{A97158F7-B664-4AE1-AACE-7C4214D353AA}">
      <dgm:prSet/>
      <dgm:spPr/>
      <dgm:t>
        <a:bodyPr/>
        <a:lstStyle/>
        <a:p>
          <a:endParaRPr lang="en-US"/>
        </a:p>
      </dgm:t>
    </dgm:pt>
    <dgm:pt modelId="{08549417-AEDE-47A7-A496-BFF210B06A4D}" type="pres">
      <dgm:prSet presAssocID="{4870B7C3-1D68-4151-ACD4-7A217EFF7856}" presName="linear" presStyleCnt="0">
        <dgm:presLayoutVars>
          <dgm:animLvl val="lvl"/>
          <dgm:resizeHandles val="exact"/>
        </dgm:presLayoutVars>
      </dgm:prSet>
      <dgm:spPr/>
    </dgm:pt>
    <dgm:pt modelId="{309A9BAE-AC5A-4E40-BD77-3B4D4F4189D8}" type="pres">
      <dgm:prSet presAssocID="{190D6887-B0C1-4318-AF0E-B6826AF031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158F7-B664-4AE1-AACE-7C4214D353AA}" srcId="{4870B7C3-1D68-4151-ACD4-7A217EFF7856}" destId="{190D6887-B0C1-4318-AF0E-B6826AF031D4}" srcOrd="0" destOrd="0" parTransId="{B504F27D-9FDA-4491-A037-9FBF345E3041}" sibTransId="{A7D3253C-3D4F-4E17-AA6D-645DFB61A8BA}"/>
    <dgm:cxn modelId="{284A4DDF-CAAC-4C04-BB23-112DB383AAF8}" type="presOf" srcId="{4870B7C3-1D68-4151-ACD4-7A217EFF7856}" destId="{08549417-AEDE-47A7-A496-BFF210B06A4D}" srcOrd="0" destOrd="0" presId="urn:microsoft.com/office/officeart/2005/8/layout/vList2"/>
    <dgm:cxn modelId="{CBCB95BB-0B27-4634-9394-B9C20A44C65F}" type="presOf" srcId="{190D6887-B0C1-4318-AF0E-B6826AF031D4}" destId="{309A9BAE-AC5A-4E40-BD77-3B4D4F4189D8}" srcOrd="0" destOrd="0" presId="urn:microsoft.com/office/officeart/2005/8/layout/vList2"/>
    <dgm:cxn modelId="{C2642E16-4B3B-42DF-AB7B-1AC89E062BA0}" type="presParOf" srcId="{08549417-AEDE-47A7-A496-BFF210B06A4D}" destId="{309A9BAE-AC5A-4E40-BD77-3B4D4F41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70B7C3-1D68-4151-ACD4-7A217EFF78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D6887-B0C1-4318-AF0E-B6826AF031D4}">
      <dgm:prSet/>
      <dgm:spPr/>
      <dgm:t>
        <a:bodyPr/>
        <a:lstStyle/>
        <a:p>
          <a:pPr rtl="0"/>
          <a:r>
            <a:rPr lang="es-CO" b="1" dirty="0" smtClean="0"/>
            <a:t>Taller 5: intertextual</a:t>
          </a:r>
          <a:endParaRPr lang="en-US" b="1" dirty="0"/>
        </a:p>
      </dgm:t>
    </dgm:pt>
    <dgm:pt modelId="{B504F27D-9FDA-4491-A037-9FBF345E3041}" type="parTrans" cxnId="{A97158F7-B664-4AE1-AACE-7C4214D353AA}">
      <dgm:prSet/>
      <dgm:spPr/>
      <dgm:t>
        <a:bodyPr/>
        <a:lstStyle/>
        <a:p>
          <a:endParaRPr lang="en-US"/>
        </a:p>
      </dgm:t>
    </dgm:pt>
    <dgm:pt modelId="{A7D3253C-3D4F-4E17-AA6D-645DFB61A8BA}" type="sibTrans" cxnId="{A97158F7-B664-4AE1-AACE-7C4214D353AA}">
      <dgm:prSet/>
      <dgm:spPr/>
      <dgm:t>
        <a:bodyPr/>
        <a:lstStyle/>
        <a:p>
          <a:endParaRPr lang="en-US"/>
        </a:p>
      </dgm:t>
    </dgm:pt>
    <dgm:pt modelId="{08549417-AEDE-47A7-A496-BFF210B06A4D}" type="pres">
      <dgm:prSet presAssocID="{4870B7C3-1D68-4151-ACD4-7A217EFF7856}" presName="linear" presStyleCnt="0">
        <dgm:presLayoutVars>
          <dgm:animLvl val="lvl"/>
          <dgm:resizeHandles val="exact"/>
        </dgm:presLayoutVars>
      </dgm:prSet>
      <dgm:spPr/>
    </dgm:pt>
    <dgm:pt modelId="{309A9BAE-AC5A-4E40-BD77-3B4D4F4189D8}" type="pres">
      <dgm:prSet presAssocID="{190D6887-B0C1-4318-AF0E-B6826AF031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158F7-B664-4AE1-AACE-7C4214D353AA}" srcId="{4870B7C3-1D68-4151-ACD4-7A217EFF7856}" destId="{190D6887-B0C1-4318-AF0E-B6826AF031D4}" srcOrd="0" destOrd="0" parTransId="{B504F27D-9FDA-4491-A037-9FBF345E3041}" sibTransId="{A7D3253C-3D4F-4E17-AA6D-645DFB61A8BA}"/>
    <dgm:cxn modelId="{1ADFBAF0-DA43-4142-A60D-35C06270ACC3}" type="presOf" srcId="{4870B7C3-1D68-4151-ACD4-7A217EFF7856}" destId="{08549417-AEDE-47A7-A496-BFF210B06A4D}" srcOrd="0" destOrd="0" presId="urn:microsoft.com/office/officeart/2005/8/layout/vList2"/>
    <dgm:cxn modelId="{3D646D61-DF56-46D2-BEE7-61AFB5C88905}" type="presOf" srcId="{190D6887-B0C1-4318-AF0E-B6826AF031D4}" destId="{309A9BAE-AC5A-4E40-BD77-3B4D4F4189D8}" srcOrd="0" destOrd="0" presId="urn:microsoft.com/office/officeart/2005/8/layout/vList2"/>
    <dgm:cxn modelId="{F21297C0-11DB-491C-91C2-6AFA93E7C52F}" type="presParOf" srcId="{08549417-AEDE-47A7-A496-BFF210B06A4D}" destId="{309A9BAE-AC5A-4E40-BD77-3B4D4F41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70B7C3-1D68-4151-ACD4-7A217EFF7856}" type="doc">
      <dgm:prSet loTypeId="urn:microsoft.com/office/officeart/2005/8/layout/vList2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190D6887-B0C1-4318-AF0E-B6826AF031D4}">
      <dgm:prSet/>
      <dgm:spPr/>
      <dgm:t>
        <a:bodyPr/>
        <a:lstStyle/>
        <a:p>
          <a:pPr rtl="0"/>
          <a:r>
            <a:rPr lang="es-CO" dirty="0" smtClean="0"/>
            <a:t>Taller 6: final</a:t>
          </a:r>
          <a:endParaRPr lang="en-US" dirty="0"/>
        </a:p>
      </dgm:t>
    </dgm:pt>
    <dgm:pt modelId="{B504F27D-9FDA-4491-A037-9FBF345E3041}" type="parTrans" cxnId="{A97158F7-B664-4AE1-AACE-7C4214D353AA}">
      <dgm:prSet/>
      <dgm:spPr/>
      <dgm:t>
        <a:bodyPr/>
        <a:lstStyle/>
        <a:p>
          <a:endParaRPr lang="en-US"/>
        </a:p>
      </dgm:t>
    </dgm:pt>
    <dgm:pt modelId="{A7D3253C-3D4F-4E17-AA6D-645DFB61A8BA}" type="sibTrans" cxnId="{A97158F7-B664-4AE1-AACE-7C4214D353AA}">
      <dgm:prSet/>
      <dgm:spPr/>
      <dgm:t>
        <a:bodyPr/>
        <a:lstStyle/>
        <a:p>
          <a:endParaRPr lang="en-US"/>
        </a:p>
      </dgm:t>
    </dgm:pt>
    <dgm:pt modelId="{08549417-AEDE-47A7-A496-BFF210B06A4D}" type="pres">
      <dgm:prSet presAssocID="{4870B7C3-1D68-4151-ACD4-7A217EFF7856}" presName="linear" presStyleCnt="0">
        <dgm:presLayoutVars>
          <dgm:animLvl val="lvl"/>
          <dgm:resizeHandles val="exact"/>
        </dgm:presLayoutVars>
      </dgm:prSet>
      <dgm:spPr/>
    </dgm:pt>
    <dgm:pt modelId="{309A9BAE-AC5A-4E40-BD77-3B4D4F4189D8}" type="pres">
      <dgm:prSet presAssocID="{190D6887-B0C1-4318-AF0E-B6826AF031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7158F7-B664-4AE1-AACE-7C4214D353AA}" srcId="{4870B7C3-1D68-4151-ACD4-7A217EFF7856}" destId="{190D6887-B0C1-4318-AF0E-B6826AF031D4}" srcOrd="0" destOrd="0" parTransId="{B504F27D-9FDA-4491-A037-9FBF345E3041}" sibTransId="{A7D3253C-3D4F-4E17-AA6D-645DFB61A8BA}"/>
    <dgm:cxn modelId="{C5397642-550F-41A2-8D26-30DAF55C4BDC}" type="presOf" srcId="{190D6887-B0C1-4318-AF0E-B6826AF031D4}" destId="{309A9BAE-AC5A-4E40-BD77-3B4D4F4189D8}" srcOrd="0" destOrd="0" presId="urn:microsoft.com/office/officeart/2005/8/layout/vList2"/>
    <dgm:cxn modelId="{50C53B55-3723-462A-94DB-E256DA2E6493}" type="presOf" srcId="{4870B7C3-1D68-4151-ACD4-7A217EFF7856}" destId="{08549417-AEDE-47A7-A496-BFF210B06A4D}" srcOrd="0" destOrd="0" presId="urn:microsoft.com/office/officeart/2005/8/layout/vList2"/>
    <dgm:cxn modelId="{29D69BEC-6660-4CD4-B2F2-8E886A1792EF}" type="presParOf" srcId="{08549417-AEDE-47A7-A496-BFF210B06A4D}" destId="{309A9BAE-AC5A-4E40-BD77-3B4D4F4189D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9BAE-AC5A-4E40-BD77-3B4D4F4189D8}">
      <dsp:nvSpPr>
        <dsp:cNvPr id="0" name=""/>
        <dsp:cNvSpPr/>
      </dsp:nvSpPr>
      <dsp:spPr>
        <a:xfrm>
          <a:off x="0" y="7852"/>
          <a:ext cx="2895600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kern="1200" dirty="0" smtClean="0"/>
            <a:t>Taller 1</a:t>
          </a:r>
          <a:endParaRPr lang="en-US" sz="4700" kern="1200" dirty="0"/>
        </a:p>
      </dsp:txBody>
      <dsp:txXfrm>
        <a:off x="55030" y="62882"/>
        <a:ext cx="2785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9BAE-AC5A-4E40-BD77-3B4D4F4189D8}">
      <dsp:nvSpPr>
        <dsp:cNvPr id="0" name=""/>
        <dsp:cNvSpPr/>
      </dsp:nvSpPr>
      <dsp:spPr>
        <a:xfrm>
          <a:off x="0" y="7852"/>
          <a:ext cx="2895600" cy="11272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kern="1200" dirty="0" smtClean="0"/>
            <a:t>Taller 2</a:t>
          </a:r>
          <a:endParaRPr lang="en-US" sz="4700" kern="1200" dirty="0"/>
        </a:p>
      </dsp:txBody>
      <dsp:txXfrm>
        <a:off x="55030" y="62882"/>
        <a:ext cx="2785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9BAE-AC5A-4E40-BD77-3B4D4F4189D8}">
      <dsp:nvSpPr>
        <dsp:cNvPr id="0" name=""/>
        <dsp:cNvSpPr/>
      </dsp:nvSpPr>
      <dsp:spPr>
        <a:xfrm>
          <a:off x="0" y="7852"/>
          <a:ext cx="2895600" cy="11272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kern="1200" dirty="0" smtClean="0"/>
            <a:t>Taller 3</a:t>
          </a:r>
          <a:endParaRPr lang="en-US" sz="4700" kern="1200" dirty="0"/>
        </a:p>
      </dsp:txBody>
      <dsp:txXfrm>
        <a:off x="55030" y="62882"/>
        <a:ext cx="2785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9BAE-AC5A-4E40-BD77-3B4D4F4189D8}">
      <dsp:nvSpPr>
        <dsp:cNvPr id="0" name=""/>
        <dsp:cNvSpPr/>
      </dsp:nvSpPr>
      <dsp:spPr>
        <a:xfrm>
          <a:off x="0" y="7852"/>
          <a:ext cx="2895600" cy="11272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700" b="1" kern="1200" dirty="0" smtClean="0"/>
            <a:t>Taller 4</a:t>
          </a:r>
          <a:endParaRPr lang="en-US" sz="4700" b="1" kern="1200" dirty="0"/>
        </a:p>
      </dsp:txBody>
      <dsp:txXfrm>
        <a:off x="55030" y="62882"/>
        <a:ext cx="2785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9BAE-AC5A-4E40-BD77-3B4D4F4189D8}">
      <dsp:nvSpPr>
        <dsp:cNvPr id="0" name=""/>
        <dsp:cNvSpPr/>
      </dsp:nvSpPr>
      <dsp:spPr>
        <a:xfrm>
          <a:off x="0" y="14580"/>
          <a:ext cx="2895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dirty="0" smtClean="0"/>
            <a:t>Taller 5: intertextual</a:t>
          </a:r>
          <a:endParaRPr lang="en-US" sz="2800" b="1" kern="1200" dirty="0"/>
        </a:p>
      </dsp:txBody>
      <dsp:txXfrm>
        <a:off x="54373" y="68953"/>
        <a:ext cx="2786854" cy="10050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A9BAE-AC5A-4E40-BD77-3B4D4F4189D8}">
      <dsp:nvSpPr>
        <dsp:cNvPr id="0" name=""/>
        <dsp:cNvSpPr/>
      </dsp:nvSpPr>
      <dsp:spPr>
        <a:xfrm>
          <a:off x="0" y="127777"/>
          <a:ext cx="2895600" cy="887445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700" kern="1200" dirty="0" smtClean="0"/>
            <a:t>Taller 6: final</a:t>
          </a:r>
          <a:endParaRPr lang="en-US" sz="3700" kern="1200" dirty="0"/>
        </a:p>
      </dsp:txBody>
      <dsp:txXfrm>
        <a:off x="43321" y="171098"/>
        <a:ext cx="2808958" cy="800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0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1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5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4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0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4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DCB60-310E-44A7-B6A6-E7DCABC62E3F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73B0-3402-4C71-AEB5-394A8C4D8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8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86"/>
          <a:stretch/>
        </p:blipFill>
        <p:spPr bwMode="auto">
          <a:xfrm>
            <a:off x="0" y="1782491"/>
            <a:ext cx="9144000" cy="507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228600"/>
            <a:ext cx="85102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Los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ojos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del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perro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siberiano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6" name="Picture 4" descr="http://leerxleer.files.wordpress.com/2009/06/resenas-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6199">
            <a:off x="916659" y="2186335"/>
            <a:ext cx="2667993" cy="3934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Capítulos del 1 al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</a:t>
            </a:r>
            <a:r>
              <a:rPr lang="es-CO" dirty="0"/>
              <a:t>Cómo era la casa del narrador</a:t>
            </a:r>
            <a:r>
              <a:rPr lang="es-CO" dirty="0" smtClean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¿Cuántos </a:t>
            </a:r>
            <a:r>
              <a:rPr lang="es-CO" dirty="0"/>
              <a:t>años tenía Ezequiel cuando el narrador nació</a:t>
            </a:r>
            <a:r>
              <a:rPr lang="es-CO" dirty="0" smtClean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</a:t>
            </a:r>
            <a:r>
              <a:rPr lang="es-CO" dirty="0"/>
              <a:t>Qué día en especial,  empieza a contar la historia el narrador? Y ¿por qué lo hace</a:t>
            </a:r>
            <a:r>
              <a:rPr lang="es-CO" dirty="0" smtClean="0"/>
              <a:t>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¿Qué </a:t>
            </a:r>
            <a:r>
              <a:rPr lang="es-CO" dirty="0"/>
              <a:t>gustos particulares tenía la mamá del </a:t>
            </a:r>
            <a:r>
              <a:rPr lang="es-CO" dirty="0" smtClean="0"/>
              <a:t>narrador?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¿Cómo describe el narrador a su papá?</a:t>
            </a:r>
          </a:p>
          <a:p>
            <a:pPr marL="457200" indent="-457200">
              <a:buFont typeface="+mj-lt"/>
              <a:buAutoNum type="arabicPeriod"/>
            </a:pPr>
            <a:r>
              <a:rPr lang="es-CO" dirty="0" smtClean="0"/>
              <a:t>¿Quién es Mariano?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O" dirty="0" smtClean="0"/>
              <a:t>Capítulos del 1 al 10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17975" cy="430212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s-CO" sz="1800" dirty="0" smtClean="0"/>
              <a:t>¿Quién es Virginia? ¿Qué relación existía entre Virginia y Ezequiel?</a:t>
            </a:r>
            <a:endParaRPr lang="en-US" sz="18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s-CO" sz="1800" dirty="0" smtClean="0"/>
              <a:t>¿Cómo era la relación del narrador con su padre, con su madre y con su hermano?</a:t>
            </a:r>
            <a:endParaRPr lang="en-US" sz="18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s-CO" sz="1800" dirty="0" smtClean="0"/>
              <a:t>¿Qué hicieron los padres de Ezequiel cuando se enteraron que había dejado embarazada a Virginia?</a:t>
            </a:r>
            <a:endParaRPr lang="en-US" sz="18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s-CO" sz="1800" dirty="0" smtClean="0"/>
              <a:t>¿qué enfermedad padecía Ezequiel?</a:t>
            </a:r>
            <a:endParaRPr lang="en-US" sz="18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es-CO" sz="1800" dirty="0"/>
              <a:t>L</a:t>
            </a:r>
            <a:r>
              <a:rPr lang="es-CO" sz="1800" dirty="0" smtClean="0"/>
              <a:t>os padres, p</a:t>
            </a:r>
            <a:r>
              <a:rPr lang="es-CO" sz="1800" dirty="0" smtClean="0"/>
              <a:t>a</a:t>
            </a:r>
            <a:r>
              <a:rPr lang="es-CO" sz="1800" dirty="0" smtClean="0"/>
              <a:t>ra guardar las apariencias,  ¿Qué enfermedad dijeron que tenía Ezequiel?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s-CO" sz="1800" dirty="0" smtClean="0"/>
              <a:t> ¿Por qué Florencia sabía la verdad de la enfermedad de Ezequiel? </a:t>
            </a:r>
            <a:r>
              <a:rPr lang="en-US" sz="1800" dirty="0" smtClean="0"/>
              <a:t>¿</a:t>
            </a:r>
            <a:r>
              <a:rPr lang="en-US" sz="1800" dirty="0" err="1" smtClean="0"/>
              <a:t>Quién</a:t>
            </a:r>
            <a:r>
              <a:rPr lang="en-US" sz="1800" dirty="0" smtClean="0"/>
              <a:t> le </a:t>
            </a:r>
            <a:r>
              <a:rPr lang="en-US" sz="1800" dirty="0" err="1" smtClean="0"/>
              <a:t>contó</a:t>
            </a:r>
            <a:r>
              <a:rPr lang="en-US" sz="1800" dirty="0" smtClean="0"/>
              <a:t> a </a:t>
            </a:r>
            <a:r>
              <a:rPr lang="en-US" sz="1800" dirty="0" err="1" smtClean="0"/>
              <a:t>ella</a:t>
            </a:r>
            <a:r>
              <a:rPr lang="en-US" sz="1800" dirty="0" smtClean="0"/>
              <a:t>?</a:t>
            </a:r>
          </a:p>
          <a:p>
            <a:pPr marL="457200" indent="-457200">
              <a:buFont typeface="+mj-lt"/>
              <a:buAutoNum type="arabicPeriod" startAt="7"/>
            </a:pPr>
            <a:endParaRPr lang="en-US" sz="1800" dirty="0" smtClean="0"/>
          </a:p>
          <a:p>
            <a:pPr marL="457200" indent="-457200">
              <a:buFont typeface="+mj-lt"/>
              <a:buAutoNum type="arabicPeriod" startAt="7"/>
            </a:pPr>
            <a:endParaRPr lang="en-US" sz="1800" dirty="0"/>
          </a:p>
        </p:txBody>
      </p:sp>
      <p:pic>
        <p:nvPicPr>
          <p:cNvPr id="7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/>
        </p:blipFill>
        <p:spPr bwMode="auto">
          <a:xfrm>
            <a:off x="0" y="0"/>
            <a:ext cx="9106446" cy="15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75434909"/>
              </p:ext>
            </p:extLst>
          </p:nvPr>
        </p:nvGraphicFramePr>
        <p:xfrm>
          <a:off x="457200" y="274638"/>
          <a:ext cx="2895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02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Repaso crítico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458200" cy="3951288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1. Título, Explicar su relación con la obra.</a:t>
            </a:r>
            <a:endParaRPr lang="en-US" dirty="0" smtClean="0"/>
          </a:p>
          <a:p>
            <a:r>
              <a:rPr lang="es-CO" dirty="0" smtClean="0"/>
              <a:t>2. Autor. Biografía.</a:t>
            </a:r>
            <a:endParaRPr lang="en-US" dirty="0" smtClean="0"/>
          </a:p>
          <a:p>
            <a:r>
              <a:rPr lang="es-CO" dirty="0" smtClean="0"/>
              <a:t>3. Género literario. </a:t>
            </a:r>
            <a:endParaRPr lang="en-US" dirty="0" smtClean="0"/>
          </a:p>
          <a:p>
            <a:r>
              <a:rPr lang="es-CO" dirty="0" smtClean="0"/>
              <a:t>4. ¿Cuál es el tema central del relato? Responde y ejemplifica con un episodio de la historia.</a:t>
            </a:r>
            <a:endParaRPr lang="en-US" dirty="0" smtClean="0"/>
          </a:p>
          <a:p>
            <a:r>
              <a:rPr lang="es-CO" dirty="0" smtClean="0"/>
              <a:t>5. ¿Cuáles son los temas secundarios? Responde y ejemplifica con episodios de la historia.</a:t>
            </a:r>
            <a:endParaRPr lang="en-US" dirty="0" smtClean="0"/>
          </a:p>
          <a:p>
            <a:r>
              <a:rPr lang="es-CO" dirty="0" smtClean="0"/>
              <a:t>6. Clase de narrador. ¿Quién es el narrador?</a:t>
            </a:r>
            <a:endParaRPr lang="en-US" dirty="0" smtClean="0"/>
          </a:p>
          <a:p>
            <a:r>
              <a:rPr lang="es-CO" dirty="0" smtClean="0"/>
              <a:t>7. ¿En qué lugares y en qué época transcurre la acción?</a:t>
            </a:r>
            <a:br>
              <a:rPr lang="es-CO" dirty="0" smtClean="0"/>
            </a:br>
            <a:endParaRPr lang="es-CO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17975" cy="430212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7"/>
            </a:pPr>
            <a:endParaRPr lang="en-US" sz="1800" dirty="0" smtClean="0"/>
          </a:p>
          <a:p>
            <a:pPr marL="457200" indent="-457200">
              <a:buFont typeface="+mj-lt"/>
              <a:buAutoNum type="arabicPeriod" startAt="7"/>
            </a:pPr>
            <a:endParaRPr lang="en-US" sz="1800" dirty="0"/>
          </a:p>
        </p:txBody>
      </p:sp>
      <p:pic>
        <p:nvPicPr>
          <p:cNvPr id="7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/>
        </p:blipFill>
        <p:spPr bwMode="auto">
          <a:xfrm>
            <a:off x="0" y="0"/>
            <a:ext cx="9106446" cy="15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88568267"/>
              </p:ext>
            </p:extLst>
          </p:nvPr>
        </p:nvGraphicFramePr>
        <p:xfrm>
          <a:off x="457200" y="274638"/>
          <a:ext cx="2895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305800" cy="395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O" dirty="0" smtClean="0"/>
              <a:t>8.  Elige dos de las siguientes frases de la obra y explica en qué episodio aparecen. Explica su significado.</a:t>
            </a:r>
            <a:endParaRPr lang="en-US" dirty="0"/>
          </a:p>
          <a:p>
            <a:pPr marL="0" indent="0">
              <a:buNone/>
            </a:pPr>
            <a:r>
              <a:rPr lang="es-CO" dirty="0" smtClean="0"/>
              <a:t>	Yo era el hermano del sidoso</a:t>
            </a:r>
            <a:endParaRPr lang="en-US" dirty="0" smtClean="0"/>
          </a:p>
          <a:p>
            <a:pPr marL="400050" lvl="1" indent="0">
              <a:buNone/>
            </a:pPr>
            <a:r>
              <a:rPr lang="es-CO" dirty="0" smtClean="0"/>
              <a:t>	Hay cosas de las que es mejor no hablar</a:t>
            </a:r>
            <a:endParaRPr lang="en-US" dirty="0" smtClean="0"/>
          </a:p>
          <a:p>
            <a:pPr marL="400050" lvl="1" indent="0">
              <a:buNone/>
            </a:pPr>
            <a:r>
              <a:rPr lang="es-CO" dirty="0" smtClean="0"/>
              <a:t>	Para oír hay que saber callar</a:t>
            </a:r>
            <a:endParaRPr lang="en-US" dirty="0" smtClean="0"/>
          </a:p>
          <a:p>
            <a:pPr marL="400050" lvl="1" indent="0">
              <a:buNone/>
            </a:pPr>
            <a:r>
              <a:rPr lang="es-CO" dirty="0" smtClean="0"/>
              <a:t>	El SIDA es como una tormenta, nadie quiere sacar la cabeza para ver que hay afuera.</a:t>
            </a:r>
            <a:endParaRPr lang="en-US" dirty="0" smtClean="0"/>
          </a:p>
          <a:p>
            <a:pPr marL="0" indent="0">
              <a:buNone/>
            </a:pPr>
            <a:r>
              <a:rPr lang="es-CO" dirty="0" smtClean="0"/>
              <a:t>	Tal vez lo bueno de los abismos sea que se pueden hacer puentes para cruzarlos.</a:t>
            </a:r>
            <a:endParaRPr lang="en-US" dirty="0" smtClean="0"/>
          </a:p>
          <a:p>
            <a:pPr marL="0" indent="0">
              <a:buNone/>
            </a:pPr>
            <a:r>
              <a:rPr lang="es-CO" dirty="0" smtClean="0"/>
              <a:t>	La adolescencia es una etapa triste de la vida</a:t>
            </a:r>
            <a:endParaRPr lang="en-US" dirty="0" smtClean="0"/>
          </a:p>
          <a:p>
            <a:pPr marL="0" indent="0">
              <a:buNone/>
            </a:pPr>
            <a:r>
              <a:rPr lang="es-CO" dirty="0" smtClean="0"/>
              <a:t> 	Si la cuerda no fuera delgada, no tendría gracia caminar por ella</a:t>
            </a:r>
            <a:endParaRPr lang="en-US" dirty="0" smtClean="0"/>
          </a:p>
          <a:p>
            <a:r>
              <a:rPr lang="es-CO" dirty="0" smtClean="0"/>
              <a:t>9. ¿Quién es Ezequiel? Analiza al personaje ¿Cómo se desarrolla la relación de este personaje con el protagonista? ¿Cuáles son los momentos de mayor emotividad entre ambos personajes?</a:t>
            </a:r>
            <a:endParaRPr lang="en-US" dirty="0" smtClean="0"/>
          </a:p>
          <a:p>
            <a:r>
              <a:rPr lang="es-CO" dirty="0" smtClean="0"/>
              <a:t>10. Realizar el análisis de los siguientes personajes:</a:t>
            </a:r>
            <a:endParaRPr lang="en-US" dirty="0" smtClean="0"/>
          </a:p>
          <a:p>
            <a:r>
              <a:rPr lang="es-CO" dirty="0" smtClean="0"/>
              <a:t>•	Mariano - La abuela – </a:t>
            </a:r>
            <a:r>
              <a:rPr lang="es-CO" dirty="0" err="1" smtClean="0"/>
              <a:t>Sasha</a:t>
            </a:r>
            <a:r>
              <a:rPr lang="es-CO" dirty="0" smtClean="0"/>
              <a:t> - La madre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s-CO" dirty="0" smtClean="0"/>
          </a:p>
        </p:txBody>
      </p:sp>
      <p:pic>
        <p:nvPicPr>
          <p:cNvPr id="7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/>
        </p:blipFill>
        <p:spPr bwMode="auto">
          <a:xfrm>
            <a:off x="0" y="0"/>
            <a:ext cx="9106446" cy="15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38651560"/>
              </p:ext>
            </p:extLst>
          </p:nvPr>
        </p:nvGraphicFramePr>
        <p:xfrm>
          <a:off x="457200" y="274638"/>
          <a:ext cx="2895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305800" cy="3951288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11. ¿A qué ámbito social pertenecen los personajes del relato? ¿Por qué crees que el autor eligió esa clase social para hablar del tema del SIDA?</a:t>
            </a:r>
            <a:endParaRPr lang="en-US" dirty="0" smtClean="0"/>
          </a:p>
          <a:p>
            <a:r>
              <a:rPr lang="es-CO" dirty="0" smtClean="0"/>
              <a:t>12. ¿En cuánto tiempo transcurre la historia de Ezequiel desde que comienza hasta que termina?</a:t>
            </a:r>
            <a:endParaRPr lang="en-US" dirty="0" smtClean="0"/>
          </a:p>
          <a:p>
            <a:r>
              <a:rPr lang="es-CO" dirty="0" smtClean="0"/>
              <a:t>13. Realizar la descripción del protagonista, desde el punto de vista físico, psicológico, social. ¿Cómo es la relación de este personaje con los otros personajes del relato?</a:t>
            </a:r>
            <a:endParaRPr lang="en-US" dirty="0" smtClean="0"/>
          </a:p>
          <a:p>
            <a:r>
              <a:rPr lang="es-CO" dirty="0" smtClean="0"/>
              <a:t>14. ¿Cuánto tiempo transcurrió entre el momento del relato y el momento de los hechos relatados? ¿Cuántos años tiene el protagonista cuando comienza la historia y con cuantos años termina?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s-CO" dirty="0" smtClean="0"/>
          </a:p>
        </p:txBody>
      </p:sp>
      <p:pic>
        <p:nvPicPr>
          <p:cNvPr id="7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/>
        </p:blipFill>
        <p:spPr bwMode="auto">
          <a:xfrm>
            <a:off x="0" y="0"/>
            <a:ext cx="9106446" cy="15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79703358"/>
              </p:ext>
            </p:extLst>
          </p:nvPr>
        </p:nvGraphicFramePr>
        <p:xfrm>
          <a:off x="457200" y="274638"/>
          <a:ext cx="2895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8686800" cy="41497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CO" dirty="0" smtClean="0"/>
              <a:t>15. Analizar los temas de la discriminación y de las relaciones familiares involucrados con la historia.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s-CO" dirty="0" smtClean="0"/>
              <a:t>16. De la siguiente lista de música, libros, películas, explica su relación con la historia:</a:t>
            </a:r>
            <a:endParaRPr lang="en-US" dirty="0" smtClean="0"/>
          </a:p>
          <a:p>
            <a:pPr lvl="0"/>
            <a:r>
              <a:rPr lang="en-US" dirty="0" smtClean="0"/>
              <a:t>“Brothers in arms” de Dire Strait </a:t>
            </a:r>
          </a:p>
          <a:p>
            <a:pPr lvl="0"/>
            <a:r>
              <a:rPr lang="es-CO" dirty="0" smtClean="0"/>
              <a:t> “Suite Nº 1” de Bach – </a:t>
            </a:r>
            <a:endParaRPr lang="en-US" dirty="0" smtClean="0"/>
          </a:p>
          <a:p>
            <a:pPr lvl="0"/>
            <a:r>
              <a:rPr lang="es-CO" dirty="0" smtClean="0"/>
              <a:t>“</a:t>
            </a:r>
            <a:r>
              <a:rPr lang="es-CO" dirty="0" err="1" smtClean="0"/>
              <a:t>Blade</a:t>
            </a:r>
            <a:r>
              <a:rPr lang="es-CO" dirty="0" smtClean="0"/>
              <a:t> </a:t>
            </a:r>
            <a:r>
              <a:rPr lang="es-CO" dirty="0" err="1" smtClean="0"/>
              <a:t>Runner</a:t>
            </a:r>
            <a:r>
              <a:rPr lang="es-CO" dirty="0" smtClean="0"/>
              <a:t>” – </a:t>
            </a:r>
            <a:endParaRPr lang="en-US" dirty="0" smtClean="0"/>
          </a:p>
          <a:p>
            <a:pPr lvl="0"/>
            <a:r>
              <a:rPr lang="es-CO" dirty="0" smtClean="0"/>
              <a:t>“El jardinero” de María Elena </a:t>
            </a:r>
            <a:r>
              <a:rPr lang="es-CO" dirty="0" err="1" smtClean="0"/>
              <a:t>Walsh</a:t>
            </a:r>
            <a:endParaRPr lang="en-US" dirty="0" smtClean="0"/>
          </a:p>
          <a:p>
            <a:pPr marL="0" indent="0">
              <a:buNone/>
            </a:pPr>
            <a:r>
              <a:rPr lang="es-CO" dirty="0" smtClean="0"/>
              <a:t>17. Averiguar por el film “</a:t>
            </a:r>
            <a:r>
              <a:rPr lang="es-CO" dirty="0" err="1" smtClean="0"/>
              <a:t>Blade</a:t>
            </a:r>
            <a:r>
              <a:rPr lang="es-CO" dirty="0" smtClean="0"/>
              <a:t> </a:t>
            </a:r>
            <a:r>
              <a:rPr lang="es-CO" dirty="0" err="1" smtClean="0"/>
              <a:t>Runner</a:t>
            </a:r>
            <a:r>
              <a:rPr lang="es-CO" dirty="0" smtClean="0"/>
              <a:t>”, ¿en qué circunstancias se dice esta frase”</a:t>
            </a:r>
            <a:endParaRPr lang="en-US" dirty="0" smtClean="0"/>
          </a:p>
          <a:p>
            <a:pPr lvl="0"/>
            <a:r>
              <a:rPr lang="es-CO" dirty="0" smtClean="0"/>
              <a:t>"Yo he visto cosas que vosotros no creeríais.</a:t>
            </a:r>
            <a:endParaRPr lang="en-US" dirty="0" smtClean="0"/>
          </a:p>
          <a:p>
            <a:pPr lvl="0"/>
            <a:r>
              <a:rPr lang="es-CO" dirty="0" smtClean="0"/>
              <a:t>Atacar naves en llamas en el cielo de Orión,</a:t>
            </a:r>
            <a:endParaRPr lang="en-US" dirty="0" smtClean="0"/>
          </a:p>
          <a:p>
            <a:pPr lvl="0"/>
            <a:r>
              <a:rPr lang="es-CO" dirty="0" smtClean="0"/>
              <a:t>brillar Rayos C en la oscuridad,</a:t>
            </a:r>
            <a:endParaRPr lang="en-US" dirty="0" smtClean="0"/>
          </a:p>
          <a:p>
            <a:pPr lvl="0"/>
            <a:r>
              <a:rPr lang="es-CO" dirty="0" smtClean="0"/>
              <a:t>cerca de las Puertas de </a:t>
            </a:r>
            <a:r>
              <a:rPr lang="es-CO" dirty="0" err="1" smtClean="0"/>
              <a:t>Tannhäuser</a:t>
            </a:r>
            <a:r>
              <a:rPr lang="es-CO" dirty="0" smtClean="0"/>
              <a:t>.</a:t>
            </a:r>
            <a:endParaRPr lang="en-US" dirty="0" smtClean="0"/>
          </a:p>
          <a:p>
            <a:pPr lvl="0"/>
            <a:r>
              <a:rPr lang="es-CO" dirty="0" smtClean="0"/>
              <a:t>... Todos esos instantes se perderán en el tiempo,</a:t>
            </a:r>
            <a:endParaRPr lang="en-US" dirty="0" smtClean="0"/>
          </a:p>
          <a:p>
            <a:pPr lvl="0"/>
            <a:r>
              <a:rPr lang="es-CO" dirty="0" smtClean="0"/>
              <a:t>como lágrimas en la lluvia...</a:t>
            </a:r>
            <a:endParaRPr lang="en-US" dirty="0" smtClean="0"/>
          </a:p>
          <a:p>
            <a:pPr lvl="0"/>
            <a:r>
              <a:rPr lang="es-CO" dirty="0" smtClean="0"/>
              <a:t>Es hora de morir".</a:t>
            </a:r>
            <a:endParaRPr lang="en-US" dirty="0" smtClean="0"/>
          </a:p>
          <a:p>
            <a:pPr lvl="0"/>
            <a:r>
              <a:rPr lang="es-CO" dirty="0" smtClean="0"/>
              <a:t>Roy </a:t>
            </a:r>
            <a:r>
              <a:rPr lang="es-CO" dirty="0" err="1" smtClean="0"/>
              <a:t>Batty</a:t>
            </a:r>
            <a:r>
              <a:rPr lang="es-CO" dirty="0" smtClean="0"/>
              <a:t>, "</a:t>
            </a:r>
            <a:r>
              <a:rPr lang="es-CO" dirty="0" err="1" smtClean="0"/>
              <a:t>Blade</a:t>
            </a:r>
            <a:r>
              <a:rPr lang="es-CO" dirty="0" smtClean="0"/>
              <a:t> </a:t>
            </a:r>
            <a:r>
              <a:rPr lang="es-CO" dirty="0" err="1" smtClean="0"/>
              <a:t>Runner</a:t>
            </a:r>
            <a:r>
              <a:rPr lang="es-CO" dirty="0" smtClean="0"/>
              <a:t>"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/>
        </p:blipFill>
        <p:spPr bwMode="auto">
          <a:xfrm>
            <a:off x="0" y="0"/>
            <a:ext cx="9106446" cy="15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14618511"/>
              </p:ext>
            </p:extLst>
          </p:nvPr>
        </p:nvGraphicFramePr>
        <p:xfrm>
          <a:off x="457200" y="274638"/>
          <a:ext cx="2895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5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CO" dirty="0"/>
              <a:t>¿Por qué el narrador decide contar la historia?</a:t>
            </a:r>
            <a:endParaRPr lang="en-US" dirty="0"/>
          </a:p>
          <a:p>
            <a:pPr lvl="0"/>
            <a:r>
              <a:rPr lang="es-CO" dirty="0"/>
              <a:t>¿Quiénes son Clara y Natalia?</a:t>
            </a:r>
            <a:endParaRPr lang="en-US" dirty="0"/>
          </a:p>
          <a:p>
            <a:pPr lvl="0"/>
            <a:r>
              <a:rPr lang="es-CO" dirty="0"/>
              <a:t>¿Cómo termina la obra? ¿Qué ocurre con el protagonista?</a:t>
            </a:r>
            <a:endParaRPr lang="en-US" dirty="0"/>
          </a:p>
          <a:p>
            <a:pPr lvl="0"/>
            <a:r>
              <a:rPr lang="es-CO" dirty="0"/>
              <a:t>¿Qué datos sobre el SIDA son mencionados en la historia? Investiga sobre el origen, las causas y las características de esta enfermedad para completar la información.</a:t>
            </a:r>
            <a:endParaRPr lang="en-US" dirty="0"/>
          </a:p>
          <a:p>
            <a:pPr lvl="0"/>
            <a:r>
              <a:rPr lang="es-CO" dirty="0"/>
              <a:t>Escribe un texto de opinión acerca de la consideración social que tiene en la actualidad esta enfermedad.</a:t>
            </a:r>
            <a:endParaRPr lang="en-US" dirty="0"/>
          </a:p>
          <a:p>
            <a:pPr lvl="0"/>
            <a:r>
              <a:rPr lang="es-CO" dirty="0"/>
              <a:t>¿Qué relación tiene la tapa del libro con un episodio del mismo?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biomascotas.files.wordpress.com/2011/04/13.jpe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02"/>
          <a:stretch/>
        </p:blipFill>
        <p:spPr bwMode="auto">
          <a:xfrm>
            <a:off x="0" y="0"/>
            <a:ext cx="9106446" cy="15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6899209"/>
              </p:ext>
            </p:extLst>
          </p:nvPr>
        </p:nvGraphicFramePr>
        <p:xfrm>
          <a:off x="457200" y="274638"/>
          <a:ext cx="2895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7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6" descr="Description: http://puzzlemaker.discoveryeducation.com/puzzles/26106mfeb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93382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47887" y="1640571"/>
            <a:ext cx="1038225" cy="8953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081712" y="5326063"/>
            <a:ext cx="1038225" cy="8953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52600" y="255576"/>
            <a:ext cx="6248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Une por medio del camino, a dos personajes o eventos de la historia y luego </a:t>
            </a:r>
            <a:endParaRPr kumimoji="0" lang="es-C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55" y="6324600"/>
            <a:ext cx="3124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2060"/>
                </a:solidFill>
                <a:latin typeface="Albertus Extra Bold" pitchFamily="34" charset="0"/>
              </a:rPr>
              <a:t>Mrs. Martínez</a:t>
            </a:r>
            <a:endParaRPr lang="en-US" dirty="0">
              <a:solidFill>
                <a:srgbClr val="002060"/>
              </a:solidFill>
              <a:latin typeface="Albertus Ex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7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697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kmartinez</dc:creator>
  <cp:lastModifiedBy>kmartinez</cp:lastModifiedBy>
  <cp:revision>14</cp:revision>
  <dcterms:created xsi:type="dcterms:W3CDTF">2012-10-19T12:21:37Z</dcterms:created>
  <dcterms:modified xsi:type="dcterms:W3CDTF">2012-10-19T19:48:31Z</dcterms:modified>
</cp:coreProperties>
</file>